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4"/>
  </p:notesMasterIdLst>
  <p:sldIdLst>
    <p:sldId id="355" r:id="rId3"/>
    <p:sldId id="296" r:id="rId4"/>
    <p:sldId id="357" r:id="rId5"/>
    <p:sldId id="358" r:id="rId6"/>
    <p:sldId id="359" r:id="rId7"/>
    <p:sldId id="360" r:id="rId8"/>
    <p:sldId id="361" r:id="rId9"/>
    <p:sldId id="353" r:id="rId10"/>
    <p:sldId id="362" r:id="rId11"/>
    <p:sldId id="354" r:id="rId12"/>
    <p:sldId id="35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0545B-7F23-4A3B-9C74-5F4F31127388}"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3F25D-6192-44C0-82C8-B3C6F2103002}" type="slidenum">
              <a:rPr lang="zh-CN" altLang="en-US" smtClean="0"/>
              <a:t>‹#›</a:t>
            </a:fld>
            <a:endParaRPr lang="zh-CN" altLang="en-US"/>
          </a:p>
        </p:txBody>
      </p:sp>
    </p:spTree>
    <p:extLst>
      <p:ext uri="{BB962C8B-B14F-4D97-AF65-F5344CB8AC3E}">
        <p14:creationId xmlns:p14="http://schemas.microsoft.com/office/powerpoint/2010/main" val="140209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87216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27379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515589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2671737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4490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3391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03445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7734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4819935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2</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We're Family!</a:t>
            </a:r>
          </a:p>
          <a:p>
            <a:pPr algn="ctr" fontAlgn="base">
              <a:spcBef>
                <a:spcPct val="0"/>
              </a:spcBef>
              <a:spcAft>
                <a:spcPct val="0"/>
              </a:spcAft>
              <a:buFont typeface="Arial" panose="020B0604020202020204" pitchFamily="34" charset="0"/>
              <a:buNone/>
            </a:pPr>
            <a:r>
              <a:rPr lang="en-US" altLang="zh-CN" sz="4656" b="1" smtClean="0">
                <a:solidFill>
                  <a:srgbClr val="D60093"/>
                </a:solidFill>
                <a:latin typeface="隶书" panose="02010509060101010101" pitchFamily="49" charset="-122"/>
                <a:ea typeface="隶书" panose="02010509060101010101" pitchFamily="49" charset="-122"/>
              </a:rPr>
              <a:t>Section </a:t>
            </a:r>
            <a:r>
              <a:rPr lang="en-US" altLang="zh-CN" sz="4656" b="1">
                <a:solidFill>
                  <a:srgbClr val="D60093"/>
                </a:solidFill>
                <a:latin typeface="隶书" panose="02010509060101010101" pitchFamily="49" charset="-122"/>
                <a:ea typeface="隶书" panose="02010509060101010101" pitchFamily="49" charset="-122"/>
              </a:rPr>
              <a:t>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7991980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80596"/>
            <a:ext cx="11430000" cy="4013406"/>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My</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Family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FF0000"/>
                </a:solidFill>
                <a:latin typeface="Times New Roman" panose="02020603050405020304" pitchFamily="18" charset="0"/>
                <a:cs typeface="Times New Roman" panose="02020603050405020304" pitchFamily="18" charset="0"/>
              </a:rPr>
              <a:t>     </a:t>
            </a:r>
            <a:r>
              <a:rPr lang="en-US" altLang="zh-CN" sz="2800" smtClean="0">
                <a:solidFill>
                  <a:srgbClr val="FF0000"/>
                </a:solidFill>
                <a:latin typeface="Times New Roman" panose="02020603050405020304" pitchFamily="18" charset="0"/>
                <a:cs typeface="Times New Roman" panose="02020603050405020304" pitchFamily="18" charset="0"/>
              </a:rPr>
              <a:t>Here </a:t>
            </a:r>
            <a:r>
              <a:rPr lang="en-US" altLang="zh-CN" sz="2800">
                <a:solidFill>
                  <a:srgbClr val="FF0000"/>
                </a:solidFill>
                <a:latin typeface="Times New Roman" panose="02020603050405020304" pitchFamily="18" charset="0"/>
                <a:cs typeface="Times New Roman" panose="02020603050405020304" pitchFamily="18" charset="0"/>
              </a:rPr>
              <a:t>is a photo of my family. These are my grandfather Ben and my grandmother Lisa. My father’s name is Alan. He’s on the right of Grandma. He looks handsome. My mother’s name is Mary. She’s on the left of Grandma. She is beautiful and kind. This girl next to Dad is Cindy, my sister. My little brother Eric is next to Grandpa. Who is the girl next  </a:t>
            </a:r>
            <a:r>
              <a:rPr lang="en-US" altLang="zh-CN" sz="2800" smtClean="0">
                <a:solidFill>
                  <a:srgbClr val="FF0000"/>
                </a:solidFill>
                <a:latin typeface="Times New Roman" panose="02020603050405020304" pitchFamily="18" charset="0"/>
                <a:cs typeface="Times New Roman" panose="02020603050405020304" pitchFamily="18" charset="0"/>
              </a:rPr>
              <a:t>to Eric</a:t>
            </a:r>
            <a:r>
              <a:rPr lang="en-US" altLang="zh-CN" sz="2800">
                <a:solidFill>
                  <a:srgbClr val="FF0000"/>
                </a:solidFill>
                <a:latin typeface="Times New Roman" panose="02020603050405020304" pitchFamily="18" charset="0"/>
                <a:cs typeface="Times New Roman" panose="02020603050405020304" pitchFamily="18" charset="0"/>
              </a:rPr>
              <a:t>? Oh! It’s me. I love my big family.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626923"/>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en-US" sz="2800">
                <a:solidFill>
                  <a:srgbClr val="FF0000"/>
                </a:solidFill>
                <a:latin typeface="Arial" panose="020B0604020202020204" pitchFamily="34" charset="0"/>
                <a:ea typeface="黑体" panose="02010609060101010101" pitchFamily="49" charset="-122"/>
                <a:cs typeface="Times New Roman" panose="02020603050405020304" pitchFamily="18" charset="0"/>
              </a:rPr>
              <a:t>参考范文</a:t>
            </a:r>
            <a:r>
              <a:rPr lang="zh-CN"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5678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3513036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单元</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583273"/>
            <a:ext cx="11430000" cy="337380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家庭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要求同学们介绍自己的家庭情况</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并准确地描述家庭成员。首先我们要明确家庭成员的称谓</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其次能重点写出家庭成员的个人情况</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如年龄、职业等</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最后可以表达自己对家庭的爱</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抒发自己的情感。时态要用一般现在时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句子之间要恰当地使用连词</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使上下文连贯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使用第三人称时谓语动词要用第三人称单数。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3190"/>
            <a:ext cx="11430000" cy="169334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假设你是李明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你给你的笔友</a:t>
            </a:r>
            <a:r>
              <a:rPr lang="en-US" altLang="zh-CN" sz="2800">
                <a:solidFill>
                  <a:srgbClr val="000000"/>
                </a:solidFill>
                <a:latin typeface="Times New Roman" panose="02020603050405020304" pitchFamily="18" charset="0"/>
                <a:cs typeface="Times New Roman" panose="02020603050405020304" pitchFamily="18" charset="0"/>
              </a:rPr>
              <a:t>Helen</a:t>
            </a:r>
            <a:r>
              <a:rPr lang="zh-CN" altLang="zh-CN" sz="2800">
                <a:solidFill>
                  <a:srgbClr val="000000"/>
                </a:solidFill>
                <a:latin typeface="Times New Roman" panose="02020603050405020304" pitchFamily="18" charset="0"/>
                <a:cs typeface="Times New Roman" panose="02020603050405020304" pitchFamily="18" charset="0"/>
              </a:rPr>
              <a:t>寄去一张你的全家福</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如图</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并在信中介绍你的家庭情况。</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19.eps" descr="id:2147492557;FounderCES"/>
          <p:cNvPicPr/>
          <p:nvPr/>
        </p:nvPicPr>
        <p:blipFill>
          <a:blip r:embed="rId2">
            <a:clrChange>
              <a:clrFrom>
                <a:srgbClr val="FFFFFF"/>
              </a:clrFrom>
              <a:clrTo>
                <a:srgbClr val="FFFFFF">
                  <a:alpha val="0"/>
                </a:srgbClr>
              </a:clrTo>
            </a:clrChange>
          </a:blip>
          <a:stretch>
            <a:fillRect/>
          </a:stretch>
        </p:blipFill>
        <p:spPr>
          <a:xfrm>
            <a:off x="6171876" y="1366969"/>
            <a:ext cx="2181015" cy="2052906"/>
          </a:xfrm>
          <a:prstGeom prst="rect">
            <a:avLst/>
          </a:prstGeom>
        </p:spPr>
      </p:pic>
      <p:sp>
        <p:nvSpPr>
          <p:cNvPr id="4" name="矩形 3"/>
          <p:cNvSpPr>
            <a:spLocks noChangeAspect="1"/>
          </p:cNvSpPr>
          <p:nvPr/>
        </p:nvSpPr>
        <p:spPr>
          <a:xfrm>
            <a:off x="381000" y="2701171"/>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内容要点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家庭成员</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爸爸、妈妈、妹妹和我。</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爸爸</a:t>
            </a:r>
            <a:r>
              <a:rPr lang="en-US" altLang="zh-CN" sz="2800">
                <a:solidFill>
                  <a:srgbClr val="000000"/>
                </a:solidFill>
                <a:latin typeface="Times New Roman" panose="02020603050405020304" pitchFamily="18" charset="0"/>
                <a:cs typeface="Times New Roman" panose="02020603050405020304" pitchFamily="18" charset="0"/>
              </a:rPr>
              <a:t>36</a:t>
            </a:r>
            <a:r>
              <a:rPr lang="zh-CN" altLang="zh-CN" sz="2800">
                <a:solidFill>
                  <a:srgbClr val="000000"/>
                </a:solidFill>
                <a:latin typeface="Times New Roman" panose="02020603050405020304" pitchFamily="18" charset="0"/>
                <a:cs typeface="Times New Roman" panose="02020603050405020304" pitchFamily="18" charset="0"/>
              </a:rPr>
              <a:t>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是一名教师。妈妈</a:t>
            </a:r>
            <a:r>
              <a:rPr lang="en-US" altLang="zh-CN" sz="2800">
                <a:solidFill>
                  <a:srgbClr val="000000"/>
                </a:solidFill>
                <a:latin typeface="Times New Roman" panose="02020603050405020304" pitchFamily="18" charset="0"/>
                <a:cs typeface="Times New Roman" panose="02020603050405020304" pitchFamily="18" charset="0"/>
              </a:rPr>
              <a:t>35</a:t>
            </a:r>
            <a:r>
              <a:rPr lang="zh-CN" altLang="zh-CN" sz="2800">
                <a:solidFill>
                  <a:srgbClr val="000000"/>
                </a:solidFill>
                <a:latin typeface="Times New Roman" panose="02020603050405020304" pitchFamily="18" charset="0"/>
                <a:cs typeface="Times New Roman" panose="02020603050405020304" pitchFamily="18" charset="0"/>
              </a:rPr>
              <a:t>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是一名医生。妹妹和我是学生。</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内容包括提示中的所有信息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适当发挥</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语句通顺、连贯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左右。开头和结尾已给出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17005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0185"/>
            <a:ext cx="200728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Helen</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465147"/>
            <a:ext cx="11430000" cy="1152367"/>
          </a:xfrm>
          <a:prstGeom prst="rect">
            <a:avLst/>
          </a:prstGeom>
        </p:spPr>
        <p:txBody>
          <a:bodyPr>
            <a:spAutoFit/>
          </a:bodyPr>
          <a:lstStyle/>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Ming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139285"/>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117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7841"/>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记叙文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根据提示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确定人称用第一人称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审题谋篇</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20.eps" descr="id:2147492578;FounderCES"/>
          <p:cNvPicPr>
            <a:picLocks noChangeAspect="1"/>
          </p:cNvPicPr>
          <p:nvPr/>
        </p:nvPicPr>
        <p:blipFill>
          <a:blip r:embed="rId2">
            <a:clrChange>
              <a:clrFrom>
                <a:srgbClr val="FFFFFF"/>
              </a:clrFrom>
              <a:clrTo>
                <a:srgbClr val="FFFFFF">
                  <a:alpha val="0"/>
                </a:srgbClr>
              </a:clrTo>
            </a:clrChange>
          </a:blip>
          <a:stretch>
            <a:fillRect/>
          </a:stretch>
        </p:blipFill>
        <p:spPr>
          <a:xfrm>
            <a:off x="2192578" y="2914725"/>
            <a:ext cx="7806844" cy="2971221"/>
          </a:xfrm>
          <a:prstGeom prst="rect">
            <a:avLst/>
          </a:prstGeom>
        </p:spPr>
      </p:pic>
    </p:spTree>
    <p:extLst>
      <p:ext uri="{BB962C8B-B14F-4D97-AF65-F5344CB8AC3E}">
        <p14:creationId xmlns:p14="http://schemas.microsoft.com/office/powerpoint/2010/main" val="1362975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27041"/>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.Here is a photo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.There are ...people in my family.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.These are my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.This is my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7450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87504"/>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Dear Helen,</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Here </a:t>
            </a:r>
            <a:r>
              <a:rPr lang="en-US" altLang="zh-CN" sz="2800">
                <a:solidFill>
                  <a:srgbClr val="000000"/>
                </a:solidFill>
                <a:latin typeface="Times New Roman" panose="02020603050405020304" pitchFamily="18" charset="0"/>
                <a:cs typeface="Times New Roman" panose="02020603050405020304" pitchFamily="18" charset="0"/>
              </a:rPr>
              <a:t>is a photo of my family.There are four people in my family.They are my father,my mother,my sister and me.These are my parents.My father is 36 years old and he is a teacher.My mother is 35 years old and she is a doctor.This is my sister.She is a student.The boy is me.I’m a student,too.I love my family.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Li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Ming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64931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22160"/>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假如你叫</a:t>
            </a:r>
            <a:r>
              <a:rPr lang="en-US" altLang="zh-CN" sz="2800">
                <a:solidFill>
                  <a:srgbClr val="000000"/>
                </a:solidFill>
                <a:latin typeface="Times New Roman" panose="02020603050405020304" pitchFamily="18" charset="0"/>
                <a:cs typeface="Times New Roman" panose="02020603050405020304" pitchFamily="18" charset="0"/>
              </a:rPr>
              <a:t>Jane, </a:t>
            </a:r>
            <a:r>
              <a:rPr lang="zh-CN" altLang="zh-CN" sz="2800">
                <a:solidFill>
                  <a:srgbClr val="000000"/>
                </a:solidFill>
                <a:latin typeface="Times New Roman" panose="02020603050405020304" pitchFamily="18" charset="0"/>
                <a:cs typeface="Times New Roman" panose="02020603050405020304" pitchFamily="18" charset="0"/>
              </a:rPr>
              <a:t>下面这张照片是你的全家福。请你根据表格中的信息</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以</a:t>
            </a:r>
            <a:r>
              <a:rPr lang="en-US" altLang="zh-CN" sz="2800">
                <a:solidFill>
                  <a:srgbClr val="000000"/>
                </a:solidFill>
                <a:latin typeface="Times New Roman" panose="02020603050405020304" pitchFamily="18" charset="0"/>
                <a:cs typeface="Times New Roman" panose="02020603050405020304" pitchFamily="18" charset="0"/>
              </a:rPr>
              <a:t>“My Family”</a:t>
            </a:r>
            <a:r>
              <a:rPr lang="zh-CN" altLang="zh-CN" sz="2800">
                <a:solidFill>
                  <a:srgbClr val="000000"/>
                </a:solidFill>
                <a:latin typeface="Times New Roman" panose="02020603050405020304" pitchFamily="18" charset="0"/>
                <a:cs typeface="Times New Roman" panose="02020603050405020304" pitchFamily="18" charset="0"/>
              </a:rPr>
              <a:t>为题写一篇短文</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向大家介绍一下你的家庭成员。词数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graphicFrame>
        <p:nvGraphicFramePr>
          <p:cNvPr id="4" name="表格 3"/>
          <p:cNvGraphicFramePr>
            <a:graphicFrameLocks noGrp="1" noChangeAspect="1"/>
          </p:cNvGraphicFramePr>
          <p:nvPr>
            <p:extLst>
              <p:ext uri="{D42A27DB-BD31-4B8C-83A1-F6EECF244321}">
                <p14:modId xmlns:p14="http://schemas.microsoft.com/office/powerpoint/2010/main" val="1530880144"/>
              </p:ext>
            </p:extLst>
          </p:nvPr>
        </p:nvGraphicFramePr>
        <p:xfrm>
          <a:off x="3062555" y="2060807"/>
          <a:ext cx="6697894" cy="3883152"/>
        </p:xfrm>
        <a:graphic>
          <a:graphicData uri="http://schemas.openxmlformats.org/drawingml/2006/table">
            <a:tbl>
              <a:tblPr firstRow="1" firstCol="1" bandRow="1"/>
              <a:tblGrid>
                <a:gridCol w="6697894"/>
              </a:tblGrid>
              <a:tr h="0">
                <a:tc>
                  <a:txBody>
                    <a:bodyPr/>
                    <a:lstStyle/>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sz="2800">
                          <a:solidFill>
                            <a:srgbClr val="000000"/>
                          </a:solidFill>
                          <a:effectLst/>
                          <a:latin typeface="NEU-BZ-S92"/>
                          <a:ea typeface="方正书宋_GBK" panose="03000509000000000000" pitchFamily="65" charset="-122"/>
                          <a:cs typeface="Times New Roman" panose="02020603050405020304" pitchFamily="18" charset="0"/>
                        </a:rPr>
                        <a:t> </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爷爷</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奶奶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(Lisa)</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爸爸</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(Alan)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妈妈</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(Mary)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妹妹</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(Cindy)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弟弟</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(Eric)</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6" name="TE7TRX53.eps"/>
          <p:cNvPicPr/>
          <p:nvPr/>
        </p:nvPicPr>
        <p:blipFill>
          <a:blip r:embed="rId2">
            <a:clrChange>
              <a:clrFrom>
                <a:srgbClr val="FFFFFF"/>
              </a:clrFrom>
              <a:clrTo>
                <a:srgbClr val="FFFFFF">
                  <a:alpha val="0"/>
                </a:srgbClr>
              </a:clrTo>
            </a:clrChange>
          </a:blip>
          <a:stretch>
            <a:fillRect/>
          </a:stretch>
        </p:blipFill>
        <p:spPr>
          <a:xfrm>
            <a:off x="4644774" y="2143057"/>
            <a:ext cx="3975243" cy="2001521"/>
          </a:xfrm>
          <a:prstGeom prst="rect">
            <a:avLst/>
          </a:prstGeom>
        </p:spPr>
      </p:pic>
    </p:spTree>
    <p:extLst>
      <p:ext uri="{BB962C8B-B14F-4D97-AF65-F5344CB8AC3E}">
        <p14:creationId xmlns:p14="http://schemas.microsoft.com/office/powerpoint/2010/main" val="1705968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5116404" y="1100134"/>
            <a:ext cx="1959191" cy="592213"/>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My</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smtClean="0">
                <a:solidFill>
                  <a:srgbClr val="000000"/>
                </a:solidFill>
                <a:latin typeface="Times New Roman" panose="02020603050405020304" pitchFamily="18" charset="0"/>
                <a:cs typeface="Times New Roman" panose="02020603050405020304" pitchFamily="18" charset="0"/>
              </a:rPr>
              <a:t>Family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827655"/>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29400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298</TotalTime>
  <Words>529</Words>
  <Application>Microsoft Office PowerPoint</Application>
  <PresentationFormat>宽屏</PresentationFormat>
  <Paragraphs>54</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49</cp:revision>
  <dcterms:created xsi:type="dcterms:W3CDTF">2021-07-19T03:09:34Z</dcterms:created>
  <dcterms:modified xsi:type="dcterms:W3CDTF">2025-09-09T05:16:35Z</dcterms:modified>
</cp:coreProperties>
</file>